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8" r:id="rId3"/>
    <p:sldId id="292" r:id="rId4"/>
    <p:sldId id="268" r:id="rId5"/>
    <p:sldId id="280" r:id="rId6"/>
    <p:sldId id="294" r:id="rId7"/>
    <p:sldId id="288" r:id="rId8"/>
    <p:sldId id="290" r:id="rId9"/>
    <p:sldId id="283" r:id="rId10"/>
    <p:sldId id="289" r:id="rId11"/>
    <p:sldId id="291" r:id="rId12"/>
    <p:sldId id="297" r:id="rId13"/>
    <p:sldId id="295" r:id="rId14"/>
    <p:sldId id="299" r:id="rId15"/>
    <p:sldId id="300" r:id="rId16"/>
    <p:sldId id="301" r:id="rId17"/>
    <p:sldId id="302" r:id="rId18"/>
    <p:sldId id="296" r:id="rId19"/>
    <p:sldId id="279" r:id="rId20"/>
    <p:sldId id="285" r:id="rId21"/>
    <p:sldId id="284" r:id="rId22"/>
    <p:sldId id="282" r:id="rId23"/>
    <p:sldId id="303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C6D9F1"/>
    <a:srgbClr val="E46C0A"/>
    <a:srgbClr val="FF9933"/>
    <a:srgbClr val="FF9900"/>
    <a:srgbClr val="EEB3A0"/>
    <a:srgbClr val="C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>
      <p:cViewPr varScale="1">
        <p:scale>
          <a:sx n="110" d="100"/>
          <a:sy n="110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7419901231834E-2"/>
          <c:y val="0.14327080839527723"/>
          <c:w val="0.92664646793433891"/>
          <c:h val="0.8049929340481362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'AP Exam Participation'!$A$46</c:f>
              <c:strCache>
                <c:ptCount val="1"/>
                <c:pt idx="0">
                  <c:v>Individual Students Enrolled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>
              <a:solidFill>
                <a:srgbClr val="8064A2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 Exam Participation'!$BW$3:$CA$3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'AP Exam Participation'!$BW$46:$CA$46</c:f>
              <c:numCache>
                <c:formatCode>General</c:formatCode>
                <c:ptCount val="5"/>
                <c:pt idx="0">
                  <c:v>1108</c:v>
                </c:pt>
                <c:pt idx="1">
                  <c:v>1445</c:v>
                </c:pt>
                <c:pt idx="2">
                  <c:v>1657</c:v>
                </c:pt>
                <c:pt idx="3">
                  <c:v>1947</c:v>
                </c:pt>
                <c:pt idx="4">
                  <c:v>1980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4-4A9A-895D-29F53B385CB0}"/>
            </c:ext>
          </c:extLst>
        </c:ser>
        <c:ser>
          <c:idx val="1"/>
          <c:order val="1"/>
          <c:tx>
            <c:strRef>
              <c:f>'AP Exam Participation'!$A$43</c:f>
              <c:strCache>
                <c:ptCount val="1"/>
                <c:pt idx="0">
                  <c:v>Number of Test Takers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rgbClr val="1F497D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 Exam Participation'!$BW$3:$CA$3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'AP Exam Participation'!$BW$43:$CA$43</c:f>
              <c:numCache>
                <c:formatCode>General</c:formatCode>
                <c:ptCount val="5"/>
                <c:pt idx="0">
                  <c:v>792</c:v>
                </c:pt>
                <c:pt idx="1">
                  <c:v>1102</c:v>
                </c:pt>
                <c:pt idx="2">
                  <c:v>1171</c:v>
                </c:pt>
                <c:pt idx="3">
                  <c:v>1438</c:v>
                </c:pt>
                <c:pt idx="4">
                  <c:v>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4-4A9A-895D-29F53B385CB0}"/>
            </c:ext>
          </c:extLst>
        </c:ser>
        <c:ser>
          <c:idx val="0"/>
          <c:order val="2"/>
          <c:tx>
            <c:strRef>
              <c:f>'AP Exam Participation'!$A$41</c:f>
              <c:strCache>
                <c:ptCount val="1"/>
                <c:pt idx="0">
                  <c:v>Number of Exams Taken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7620820206169145E-3"/>
                  <c:y val="1.9131907790750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4-4A9A-895D-29F53B385CB0}"/>
                </c:ext>
              </c:extLst>
            </c:dLbl>
            <c:dLbl>
              <c:idx val="1"/>
              <c:layout>
                <c:manualLayout>
                  <c:x val="-3.5241640412338291E-3"/>
                  <c:y val="1.1391460234415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4-4A9A-895D-29F53B385CB0}"/>
                </c:ext>
              </c:extLst>
            </c:dLbl>
            <c:dLbl>
              <c:idx val="2"/>
              <c:layout>
                <c:manualLayout>
                  <c:x val="3.5241640412338291E-3"/>
                  <c:y val="1.6551758605305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E4-4A9A-895D-29F53B385CB0}"/>
                </c:ext>
              </c:extLst>
            </c:dLbl>
            <c:dLbl>
              <c:idx val="3"/>
              <c:layout>
                <c:manualLayout>
                  <c:x val="3.5241640412338291E-3"/>
                  <c:y val="1.6551758605305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E4-4A9A-895D-29F53B385CB0}"/>
                </c:ext>
              </c:extLst>
            </c:dLbl>
            <c:dLbl>
              <c:idx val="4"/>
              <c:layout>
                <c:manualLayout>
                  <c:x val="0"/>
                  <c:y val="1.913190779075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E4-4A9A-895D-29F53B385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193769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 Exam Participation'!$BW$3:$CA$3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'AP Exam Participation'!$BW$41:$CA$41</c:f>
              <c:numCache>
                <c:formatCode>General</c:formatCode>
                <c:ptCount val="5"/>
                <c:pt idx="0">
                  <c:v>1141</c:v>
                </c:pt>
                <c:pt idx="1">
                  <c:v>1663</c:v>
                </c:pt>
                <c:pt idx="2">
                  <c:v>1866</c:v>
                </c:pt>
                <c:pt idx="3">
                  <c:v>2366</c:v>
                </c:pt>
                <c:pt idx="4">
                  <c:v>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E4-4A9A-895D-29F53B385C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2"/>
        <c:axId val="221995392"/>
        <c:axId val="221996928"/>
      </c:barChart>
      <c:catAx>
        <c:axId val="2219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996928"/>
        <c:crosses val="autoZero"/>
        <c:auto val="1"/>
        <c:lblAlgn val="ctr"/>
        <c:lblOffset val="100"/>
        <c:noMultiLvlLbl val="0"/>
      </c:catAx>
      <c:valAx>
        <c:axId val="221996928"/>
        <c:scaling>
          <c:orientation val="minMax"/>
          <c:max val="3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221995392"/>
        <c:crosses val="autoZero"/>
        <c:crossBetween val="between"/>
        <c:majorUnit val="200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0.06436</cdr:x>
      <cdr:y>0.97054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6758" y="4395013"/>
          <a:ext cx="6204034" cy="1334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6" y="5943600"/>
            <a:ext cx="1860808" cy="76611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1546211" y="2570447"/>
            <a:ext cx="5302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DID</a:t>
            </a:r>
            <a:r>
              <a:rPr lang="en-US" sz="5400" b="1" cap="none" spc="150" baseline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YOU KNOW?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6388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971800" y="3680791"/>
            <a:ext cx="5715000" cy="249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6" y="5943600"/>
            <a:ext cx="1860808" cy="7661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-1546211" y="2570447"/>
            <a:ext cx="5302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DID</a:t>
            </a:r>
            <a:r>
              <a:rPr lang="en-US" sz="5400" b="1" cap="none" spc="150" baseline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YOU KNOW?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5867"/>
            <a:ext cx="430205" cy="4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198119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Welcome to Everett Public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7F862-4985-44F0-B550-21A5111D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3333"/>
          <a:stretch/>
        </p:blipFill>
        <p:spPr>
          <a:xfrm>
            <a:off x="3962400" y="2456924"/>
            <a:ext cx="3632925" cy="423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5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57942"/>
            <a:ext cx="4191000" cy="590005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one of the fastest growing districts in the county.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20,079 students now, 1,858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expected by 2026.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4" r="2408"/>
          <a:stretch/>
        </p:blipFill>
        <p:spPr>
          <a:xfrm>
            <a:off x="2286000" y="609600"/>
            <a:ext cx="2514600" cy="552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0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262" y="4419600"/>
            <a:ext cx="6553200" cy="1066800"/>
          </a:xfrm>
        </p:spPr>
        <p:txBody>
          <a:bodyPr>
            <a:no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We partner with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Music4Life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to put gently-used music instruments into the hands of students in district music programs.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0" r="8055" b="12488"/>
          <a:stretch/>
        </p:blipFill>
        <p:spPr>
          <a:xfrm>
            <a:off x="2522103" y="457200"/>
            <a:ext cx="6088497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33400"/>
            <a:ext cx="6019800" cy="3733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EPS has earned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District Honor Roll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79900"/>
            <a:ext cx="5334000" cy="12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Students’ interests are supported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5748" b="5363"/>
          <a:stretch/>
        </p:blipFill>
        <p:spPr>
          <a:xfrm rot="5400000">
            <a:off x="5285465" y="2010687"/>
            <a:ext cx="310697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66"/>
          <a:stretch/>
        </p:blipFill>
        <p:spPr>
          <a:xfrm>
            <a:off x="6387192" y="4136847"/>
            <a:ext cx="2604408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427238"/>
            <a:ext cx="35242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Orchestra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Performing arts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Athletics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One-to-one technology</a:t>
            </a:r>
          </a:p>
        </p:txBody>
      </p:sp>
    </p:spTree>
    <p:extLst>
      <p:ext uri="{BB962C8B-B14F-4D97-AF65-F5344CB8AC3E}">
        <p14:creationId xmlns:p14="http://schemas.microsoft.com/office/powerpoint/2010/main" val="26595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Students’ talents shine!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EA32C-5AB9-4865-8E6A-573257593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reveal thruBlk="1"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service is important to staff and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B99DB-648B-4712-901D-E79AEC7A7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 rot="5400000">
            <a:off x="2200275" y="2905125"/>
            <a:ext cx="304800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D7CB8-3A65-4FBB-B10E-A4FC1383A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"/>
          <a:stretch/>
        </p:blipFill>
        <p:spPr>
          <a:xfrm>
            <a:off x="5105400" y="2667000"/>
            <a:ext cx="396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focus on physical safety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E9E62-24CD-4A5D-B2EE-7DA883025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3077"/>
          <a:stretch/>
        </p:blipFill>
        <p:spPr>
          <a:xfrm>
            <a:off x="2819400" y="2514600"/>
            <a:ext cx="558101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and emotional safety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9703D-EB22-472A-A18B-E5CB1B132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6096000" cy="40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62000"/>
            <a:ext cx="5867400" cy="10668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1/3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EPS students live in poverty </a:t>
            </a:r>
          </a:p>
        </p:txBody>
      </p:sp>
      <p:pic>
        <p:nvPicPr>
          <p:cNvPr id="6" name="Picture 3" descr="C:\Users\Joyce\AppData\Local\Microsoft\Windows\Temporary Internet Files\Content.IE5\LL40X3M0\MP900448524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2"/>
          <a:stretch/>
        </p:blipFill>
        <p:spPr bwMode="auto">
          <a:xfrm>
            <a:off x="3043518" y="2125676"/>
            <a:ext cx="1809705" cy="2187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71800" y="4375302"/>
            <a:ext cx="5867400" cy="233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1,600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homeless students last year –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enough to fill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elementary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F49FF-3E1F-485B-B88B-E648DD540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10974" r="26163" b="41480"/>
          <a:stretch/>
        </p:blipFill>
        <p:spPr>
          <a:xfrm>
            <a:off x="5053046" y="2125677"/>
            <a:ext cx="1809705" cy="2187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CDA9F-7395-4A5C-A519-AF46A5D84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r="7143" b="48387"/>
          <a:stretch/>
        </p:blipFill>
        <p:spPr>
          <a:xfrm>
            <a:off x="7062574" y="2151077"/>
            <a:ext cx="1881423" cy="21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31241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residents aged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eligible for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admission</a:t>
            </a:r>
            <a:r>
              <a:rPr lang="en-US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some school sporting and performance events.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3886200"/>
            <a:ext cx="6019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Call 425-385-4041 or see our website about the </a:t>
            </a:r>
            <a:r>
              <a:rPr lang="en-US" sz="4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PEP Club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1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762000"/>
            <a:ext cx="5791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of these facts do you know?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63ACF-DAB1-49DE-8D71-00D79B455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82686"/>
            <a:ext cx="5140037" cy="34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359152" y="684531"/>
            <a:ext cx="6556248" cy="458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Assessment scores surpass the state … again! </a:t>
            </a:r>
            <a:br>
              <a:rPr lang="en-US" sz="22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Difference between percentage of district students meeting standard and the state percentages.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4BF77C-869D-472E-B265-AC6AD021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81512"/>
              </p:ext>
            </p:extLst>
          </p:nvPr>
        </p:nvGraphicFramePr>
        <p:xfrm>
          <a:off x="2819400" y="2667000"/>
          <a:ext cx="5334001" cy="4090767"/>
        </p:xfrm>
        <a:graphic>
          <a:graphicData uri="http://schemas.openxmlformats.org/drawingml/2006/table">
            <a:tbl>
              <a:tblPr firstRow="1" bandRow="1"/>
              <a:tblGrid>
                <a:gridCol w="1643017">
                  <a:extLst>
                    <a:ext uri="{9D8B030D-6E8A-4147-A177-3AD203B41FA5}">
                      <a16:colId xmlns:a16="http://schemas.microsoft.com/office/drawing/2014/main" val="563187968"/>
                    </a:ext>
                  </a:extLst>
                </a:gridCol>
                <a:gridCol w="1208877">
                  <a:extLst>
                    <a:ext uri="{9D8B030D-6E8A-4147-A177-3AD203B41FA5}">
                      <a16:colId xmlns:a16="http://schemas.microsoft.com/office/drawing/2014/main" val="2001193355"/>
                    </a:ext>
                  </a:extLst>
                </a:gridCol>
                <a:gridCol w="1230500">
                  <a:extLst>
                    <a:ext uri="{9D8B030D-6E8A-4147-A177-3AD203B41FA5}">
                      <a16:colId xmlns:a16="http://schemas.microsoft.com/office/drawing/2014/main" val="3590637239"/>
                    </a:ext>
                  </a:extLst>
                </a:gridCol>
                <a:gridCol w="1251607">
                  <a:extLst>
                    <a:ext uri="{9D8B030D-6E8A-4147-A177-3AD203B41FA5}">
                      <a16:colId xmlns:a16="http://schemas.microsoft.com/office/drawing/2014/main" val="4057358671"/>
                    </a:ext>
                  </a:extLst>
                </a:gridCol>
              </a:tblGrid>
              <a:tr h="403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solidFill>
                            <a:srgbClr val="E878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8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8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8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8277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+10.7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02372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+13.5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1822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5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30227"/>
                  </a:ext>
                </a:extLst>
              </a:tr>
              <a:tr h="23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31567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6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+11.1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+7.3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45122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r>
                        <a:rPr lang="en-US" sz="1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+12.1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+5.7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84353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8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+13.6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+8.4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+9.6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141842"/>
                  </a:ext>
                </a:extLst>
              </a:tr>
              <a:tr h="23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54465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+5.7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+2.3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114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11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+9.9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6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8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7777" r="6213" b="10278"/>
          <a:stretch/>
        </p:blipFill>
        <p:spPr>
          <a:xfrm>
            <a:off x="2438400" y="1828800"/>
            <a:ext cx="6277990" cy="4495800"/>
          </a:xfrm>
          <a:prstGeom prst="rect">
            <a:avLst/>
          </a:prstGeom>
        </p:spPr>
      </p:pic>
      <p:sp>
        <p:nvSpPr>
          <p:cNvPr id="5" name="10-Point Star 4"/>
          <p:cNvSpPr/>
          <p:nvPr/>
        </p:nvSpPr>
        <p:spPr>
          <a:xfrm>
            <a:off x="6400800" y="3429000"/>
            <a:ext cx="2133600" cy="2133600"/>
          </a:xfrm>
          <a:prstGeom prst="star10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Nearly </a:t>
            </a:r>
            <a:r>
              <a:rPr lang="en-US" b="1" dirty="0"/>
              <a:t>1,858</a:t>
            </a:r>
            <a:r>
              <a:rPr lang="en-US" dirty="0"/>
              <a:t> more students are expected by 2026.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9152" y="684531"/>
            <a:ext cx="6705600" cy="458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Snohomish County is one of the fastest growing areas in WA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4728556"/>
            <a:ext cx="6096000" cy="1977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Each school has a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robotics program.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3677"/>
          <a:stretch/>
        </p:blipFill>
        <p:spPr>
          <a:xfrm>
            <a:off x="2583823" y="152400"/>
            <a:ext cx="6255377" cy="45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359152" y="684531"/>
            <a:ext cx="6705600" cy="458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laugh together … a lot!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FD4B3-73B7-4849-BCF0-2E5BEF828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8334"/>
          <a:stretch/>
        </p:blipFill>
        <p:spPr>
          <a:xfrm>
            <a:off x="5825531" y="1537022"/>
            <a:ext cx="2723911" cy="4636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A30C8-E318-4294-9263-5F133082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7280"/>
          <a:stretch/>
        </p:blipFill>
        <p:spPr>
          <a:xfrm>
            <a:off x="2438400" y="1537023"/>
            <a:ext cx="3097374" cy="46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32765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a fact about your school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answer here</a:t>
            </a:r>
          </a:p>
        </p:txBody>
      </p:sp>
    </p:spTree>
    <p:extLst>
      <p:ext uri="{BB962C8B-B14F-4D97-AF65-F5344CB8AC3E}">
        <p14:creationId xmlns:p14="http://schemas.microsoft.com/office/powerpoint/2010/main" val="333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554" y="-368385"/>
            <a:ext cx="5638800" cy="280678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95.7%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of students graduate on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7FF54-5BDF-4313-8EA2-54ECA44B9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61" y="2133600"/>
            <a:ext cx="5567793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3276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Everett Public Schools has one of the highest graduation rates in the state.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23" y="3088204"/>
            <a:ext cx="4352754" cy="37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810000"/>
            <a:ext cx="5638800" cy="2895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1,980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high school students took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Placement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classes in 2017-18.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2"/>
            <a:ext cx="5048527" cy="39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FA5BE-E461-4953-A0AE-61F60B0BAAFA}"/>
              </a:ext>
            </a:extLst>
          </p:cNvPr>
          <p:cNvGrpSpPr/>
          <p:nvPr/>
        </p:nvGrpSpPr>
        <p:grpSpPr>
          <a:xfrm>
            <a:off x="2221819" y="1752600"/>
            <a:ext cx="6760936" cy="4528420"/>
            <a:chOff x="792394" y="1414581"/>
            <a:chExt cx="7348844" cy="49221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67424DC-222E-4C35-818B-A578222F7EDA}"/>
                </a:ext>
              </a:extLst>
            </p:cNvPr>
            <p:cNvGrpSpPr/>
            <p:nvPr/>
          </p:nvGrpSpPr>
          <p:grpSpPr>
            <a:xfrm>
              <a:off x="792394" y="1414581"/>
              <a:ext cx="7348844" cy="4922196"/>
              <a:chOff x="792394" y="1414581"/>
              <a:chExt cx="7348844" cy="4922196"/>
            </a:xfrm>
          </p:grpSpPr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672951D9-B25E-4459-91E2-EA69D09BDD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5094084"/>
                  </p:ext>
                </p:extLst>
              </p:nvPr>
            </p:nvGraphicFramePr>
            <p:xfrm>
              <a:off x="933855" y="1414581"/>
              <a:ext cx="7207383" cy="49221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7901D6-A900-4DEC-9324-2F6F5D0FE700}"/>
                  </a:ext>
                </a:extLst>
              </p:cNvPr>
              <p:cNvSpPr/>
              <p:nvPr/>
            </p:nvSpPr>
            <p:spPr>
              <a:xfrm>
                <a:off x="792394" y="2037806"/>
                <a:ext cx="639990" cy="4180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E497FC-CF7B-4DD2-98F6-4D74081ED6C4}"/>
                </a:ext>
              </a:extLst>
            </p:cNvPr>
            <p:cNvSpPr txBox="1"/>
            <p:nvPr/>
          </p:nvSpPr>
          <p:spPr>
            <a:xfrm>
              <a:off x="1523912" y="5708469"/>
              <a:ext cx="1219288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2013-14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1CBB76-CD6F-466A-899B-E9B6E8AC21F7}"/>
                </a:ext>
              </a:extLst>
            </p:cNvPr>
            <p:cNvSpPr txBox="1"/>
            <p:nvPr/>
          </p:nvSpPr>
          <p:spPr>
            <a:xfrm>
              <a:off x="2878155" y="5730241"/>
              <a:ext cx="1173105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2014-15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304835-38E0-4A39-8A63-A037A8538D8C}"/>
                </a:ext>
              </a:extLst>
            </p:cNvPr>
            <p:cNvSpPr txBox="1"/>
            <p:nvPr/>
          </p:nvSpPr>
          <p:spPr>
            <a:xfrm>
              <a:off x="4193832" y="5723469"/>
              <a:ext cx="1175789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2015-16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EF212B-3278-4B41-A0DF-08C9AF894AEC}"/>
                </a:ext>
              </a:extLst>
            </p:cNvPr>
            <p:cNvSpPr txBox="1"/>
            <p:nvPr/>
          </p:nvSpPr>
          <p:spPr>
            <a:xfrm>
              <a:off x="5512193" y="5722823"/>
              <a:ext cx="1219288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2016-17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744A56-48E7-458C-AF09-C75481FE72D6}"/>
                </a:ext>
              </a:extLst>
            </p:cNvPr>
            <p:cNvSpPr txBox="1"/>
            <p:nvPr/>
          </p:nvSpPr>
          <p:spPr>
            <a:xfrm>
              <a:off x="6874053" y="5708469"/>
              <a:ext cx="1219288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2017-18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8257"/>
            <a:ext cx="6019800" cy="23661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Continued increase in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Placement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enrollment.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C1C608-170D-4A29-AAFE-782AB13F5BCD}"/>
              </a:ext>
            </a:extLst>
          </p:cNvPr>
          <p:cNvSpPr txBox="1"/>
          <p:nvPr/>
        </p:nvSpPr>
        <p:spPr>
          <a:xfrm>
            <a:off x="3050423" y="2779938"/>
            <a:ext cx="388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E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of students taking AP class</a:t>
            </a:r>
          </a:p>
          <a:p>
            <a:r>
              <a:rPr lang="en-US" b="1" dirty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of students taking AP test</a:t>
            </a:r>
          </a:p>
          <a:p>
            <a:r>
              <a:rPr lang="en-US" b="1" dirty="0">
                <a:solidFill>
                  <a:srgbClr val="C6D9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of tests taken </a:t>
            </a:r>
          </a:p>
        </p:txBody>
      </p:sp>
    </p:spTree>
    <p:extLst>
      <p:ext uri="{BB962C8B-B14F-4D97-AF65-F5344CB8AC3E}">
        <p14:creationId xmlns:p14="http://schemas.microsoft.com/office/powerpoint/2010/main" val="15720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14:reveal thruBlk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02AF8-A6A7-4B0B-93DB-64EA6A76B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4971"/>
          <a:stretch/>
        </p:blipFill>
        <p:spPr>
          <a:xfrm>
            <a:off x="2286000" y="646980"/>
            <a:ext cx="3657600" cy="621101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19800" y="533400"/>
            <a:ext cx="2743200" cy="601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Moody’s upgraded the district’s bond rating to Aa1 and the outlook is stable. This saves taxpayers money over time.</a:t>
            </a:r>
          </a:p>
        </p:txBody>
      </p:sp>
    </p:spTree>
    <p:extLst>
      <p:ext uri="{BB962C8B-B14F-4D97-AF65-F5344CB8AC3E}">
        <p14:creationId xmlns:p14="http://schemas.microsoft.com/office/powerpoint/2010/main" val="3253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7400" y="533400"/>
            <a:ext cx="28956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 app!</a:t>
            </a:r>
          </a:p>
          <a:p>
            <a:pPr algn="l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Search for Everett Public Schools in your app store.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30861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0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44657"/>
            <a:ext cx="5638800" cy="24546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90 languages are spoken by students in Everett Public Schools.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24667"/>
            <a:ext cx="6010725" cy="40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329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Welcome to Everett Public Schools</vt:lpstr>
      <vt:lpstr>PowerPoint Presentation</vt:lpstr>
      <vt:lpstr>95.7% of students graduate on time!</vt:lpstr>
      <vt:lpstr>Everett Public Schools has one of the highest graduation rates in the state.</vt:lpstr>
      <vt:lpstr>1,980 high school students took Advanced Placement classes in 2017-18.</vt:lpstr>
      <vt:lpstr>Continued increase in Advanced Placement enrollment.</vt:lpstr>
      <vt:lpstr>PowerPoint Presentation</vt:lpstr>
      <vt:lpstr>PowerPoint Presentation</vt:lpstr>
      <vt:lpstr>Over 90 languages are spoken by students in Everett Public Schools.</vt:lpstr>
      <vt:lpstr>We are one of the fastest growing districts in the county.   20,079 students now, 1,858  more expected by 2026. </vt:lpstr>
      <vt:lpstr>We partner with Music4Life to put gently-used music instruments into the hands of students in district music programs.</vt:lpstr>
      <vt:lpstr>EPS has earned  AP District Honor Roll once again</vt:lpstr>
      <vt:lpstr>Students’ interests are supported </vt:lpstr>
      <vt:lpstr>Students’ talents shine!</vt:lpstr>
      <vt:lpstr>Community service is important to staff and students</vt:lpstr>
      <vt:lpstr>We focus on physical safety </vt:lpstr>
      <vt:lpstr>… and emotional safety </vt:lpstr>
      <vt:lpstr>Over 1/3 of EPS students live in poverty </vt:lpstr>
      <vt:lpstr>District residents aged 60+ are eligible for free admission to some school sporting and performance events.</vt:lpstr>
      <vt:lpstr>PowerPoint Presentation</vt:lpstr>
      <vt:lpstr>PowerPoint Presentation</vt:lpstr>
      <vt:lpstr>PowerPoint Presentation</vt:lpstr>
      <vt:lpstr>PowerPoint Presentation</vt:lpstr>
      <vt:lpstr>Insert a fact about your school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Bradford,  Diane</dc:creator>
  <cp:lastModifiedBy>Biggs, Dianna S.</cp:lastModifiedBy>
  <cp:revision>254</cp:revision>
  <dcterms:created xsi:type="dcterms:W3CDTF">2014-10-14T18:03:10Z</dcterms:created>
  <dcterms:modified xsi:type="dcterms:W3CDTF">2018-11-28T19:03:10Z</dcterms:modified>
</cp:coreProperties>
</file>